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118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C64BA-C9D0-9BB7-A8D7-C0C3CFA2E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16CF4B1A-3F85-7EA6-C76D-83B796900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05564"/>
            <a:ext cx="10820399" cy="440561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[…] on [date]</a:t>
            </a:r>
            <a:endParaRPr lang="en-GB" dirty="0"/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D188BFEA-FE6B-F8A9-C70C-F430E9AFE7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55239"/>
            <a:ext cx="10820399" cy="440561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id="{2B1C4369-4CAB-F008-87B3-72DD4E7E1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6706"/>
            <a:ext cx="10896600" cy="111856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SLIDESHOW</a:t>
            </a:r>
            <a:endParaRPr lang="en-GB" dirty="0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0DF4569-7E82-6392-8B16-CABF4399D764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75E9632-9194-22B9-D711-DAF27E33EB2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302407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0AE0B-B48B-0C1E-D24B-7EAFD546D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28B8EF89-0BDA-EE18-51D9-44C43BB5A5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733800" y="1676400"/>
            <a:ext cx="4724400" cy="40386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2E037DC-9C24-12D1-8EB2-0F6ADB7F0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22591-74EB-500E-CBC2-A3F31B8E7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DDC726B-63E7-922D-6434-F565A8CA5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431FD-0D21-6D56-7280-87252304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B3C6E3-4EDC-FADB-6DAF-53935301A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background&#10;&#10;Description automatically generated">
            <a:extLst>
              <a:ext uri="{FF2B5EF4-FFF2-40B4-BE49-F238E27FC236}">
                <a16:creationId xmlns:a16="http://schemas.microsoft.com/office/drawing/2014/main" id="{53DD826B-A4C1-7B8E-FC7E-E9AFDA782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9B13-03C3-D525-5207-CAB4C765D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56F977-CA59-D1C4-799E-91AC2920F8BD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3632BDD9-AA9B-04F4-B74A-397FB0054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7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AA71AC2D-3ACD-AABE-5C50-9FC0E5D8B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2469" y="4588636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974B25B-DEEC-7FF2-4962-8A9542B45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9134" y="458863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F8012E6D-2D9E-9FD7-FED2-E4DA31D44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9134" y="273655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26B082E-3D59-333C-5001-D0E32F2D6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7" y="273655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28B1F81F-76CE-A312-3E4F-ACD6CD8A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Table of contents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4B72C-C484-E184-B9DC-DF7CDDE0E9E6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C5E91750-F327-A0DA-8D3B-547452EB7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2469" y="2743200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8E510F17-C4EB-C839-B7D7-741AA914DF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7" y="458863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06C624CE-A309-1804-1574-5F598281B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134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2AF6FA6-E144-8145-D9DB-98B59FBE54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2469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4A2A7BD7-DC82-1687-A7CD-4C4E30C9FF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797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3A3899B1-109A-373E-7552-9199899F31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9134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4" name="Text Placeholder 40">
            <a:extLst>
              <a:ext uri="{FF2B5EF4-FFF2-40B4-BE49-F238E27FC236}">
                <a16:creationId xmlns:a16="http://schemas.microsoft.com/office/drawing/2014/main" id="{3C83B6E7-BB70-C1F8-EF66-494E5D354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52469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F35A-645D-AA0C-65F5-3B80ACD86B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00D6E9-AC64-54BF-D9CA-D68FE22EF0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0D0323-0136-C2A5-033F-201E4CFCE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5">
            <a:extLst>
              <a:ext uri="{FF2B5EF4-FFF2-40B4-BE49-F238E27FC236}">
                <a16:creationId xmlns:a16="http://schemas.microsoft.com/office/drawing/2014/main" id="{321B65EA-619A-B4B5-73D0-8307181F3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6706"/>
            <a:ext cx="10896600" cy="111856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CD8B82B-B479-22E1-D200-51ECCF86A349}"/>
              </a:ext>
            </a:extLst>
          </p:cNvPr>
          <p:cNvSpPr txBox="1"/>
          <p:nvPr userDrawn="1"/>
        </p:nvSpPr>
        <p:spPr>
          <a:xfrm>
            <a:off x="6400800" y="4156643"/>
            <a:ext cx="3217968" cy="275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2400" i="1">
                <a:solidFill>
                  <a:srgbClr val="FFFFFF"/>
                </a:solidFill>
                <a:latin typeface="+mj-lt"/>
              </a:rPr>
              <a:t>Follow us on social media</a:t>
            </a:r>
          </a:p>
        </p:txBody>
      </p:sp>
      <p:pic>
        <p:nvPicPr>
          <p:cNvPr id="12" name="Picture 11" descr="A white letter f in a black square&#10;&#10;Description automatically generated">
            <a:extLst>
              <a:ext uri="{FF2B5EF4-FFF2-40B4-BE49-F238E27FC236}">
                <a16:creationId xmlns:a16="http://schemas.microsoft.com/office/drawing/2014/main" id="{118B414D-68F0-F41C-88FA-D432A8D68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0" y="4114800"/>
            <a:ext cx="307814" cy="307814"/>
          </a:xfrm>
          <a:prstGeom prst="rect">
            <a:avLst/>
          </a:prstGeom>
        </p:spPr>
      </p:pic>
      <p:pic>
        <p:nvPicPr>
          <p:cNvPr id="13" name="Picture 12" descr="A logo of a camera&#10;&#10;Description automatically generated">
            <a:extLst>
              <a:ext uri="{FF2B5EF4-FFF2-40B4-BE49-F238E27FC236}">
                <a16:creationId xmlns:a16="http://schemas.microsoft.com/office/drawing/2014/main" id="{CE09D457-C5C9-4762-2644-100986783A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4" y="4114800"/>
            <a:ext cx="307814" cy="307814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8138CBE6-9889-F134-4895-C057CD3C6F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14800"/>
            <a:ext cx="307814" cy="307814"/>
          </a:xfrm>
          <a:prstGeom prst="rect">
            <a:avLst/>
          </a:prstGeom>
        </p:spPr>
      </p:pic>
      <p:pic>
        <p:nvPicPr>
          <p:cNvPr id="15" name="Picture 14" descr="A white x in a black square&#10;&#10;Description automatically generated">
            <a:extLst>
              <a:ext uri="{FF2B5EF4-FFF2-40B4-BE49-F238E27FC236}">
                <a16:creationId xmlns:a16="http://schemas.microsoft.com/office/drawing/2014/main" id="{38165ECF-33AF-737E-DC3F-6BFA671BFB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15" y="4114800"/>
            <a:ext cx="307814" cy="307814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C973D1B7-733D-8A74-0ECC-33C4F7788065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77EEF44-30D8-AF7A-0DDA-B41E5F224549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31880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C8556-020A-12F7-E9AA-E7FEE3F55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1317FE-FC86-3666-629E-F4A3D86A0C65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39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4215F0-CCF8-1D8B-848E-B4BB54C07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A88866B-996E-B017-D8FE-A66A63A6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108203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AE6E8B-2F85-8FA8-BA13-DFA2C6717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8C2EB-2295-50A5-DF05-E55775F32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8FC198-BD8D-6A8E-5421-FD45797E9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1" y="1524000"/>
            <a:ext cx="5257799" cy="37798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163FC0F-7D1D-DB83-07CC-868160351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0410CF-158C-3CCB-E186-B7E64686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D430A-FA60-B09E-41A0-963770DC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23A9DC-CB38-C65D-EF89-3CB21F24D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D42FB67-8F4C-6E9A-AB76-3249D6AE04F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248400" y="1524000"/>
            <a:ext cx="5257799" cy="376555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947539-24FF-1C80-CB0C-1EB964883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ink background&#10;&#10;Description automatically generated">
            <a:extLst>
              <a:ext uri="{FF2B5EF4-FFF2-40B4-BE49-F238E27FC236}">
                <a16:creationId xmlns:a16="http://schemas.microsoft.com/office/drawing/2014/main" id="{ACA23D91-6D74-684B-D26D-C4B7D3F94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blue and pink gradient&#10;&#10;Description automatically generated">
            <a:extLst>
              <a:ext uri="{FF2B5EF4-FFF2-40B4-BE49-F238E27FC236}">
                <a16:creationId xmlns:a16="http://schemas.microsoft.com/office/drawing/2014/main" id="{4FFA2579-CD91-7890-D5B9-D2F4E6717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D24AB-3247-EBB0-AB68-A25E3D43D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9DCD8F6C-5B8F-BFB6-6293-7E19C7159E4B}"/>
              </a:ext>
            </a:extLst>
          </p:cNvPr>
          <p:cNvSpPr/>
          <p:nvPr userDrawn="1"/>
        </p:nvSpPr>
        <p:spPr>
          <a:xfrm>
            <a:off x="10998775" y="5788191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761139" h="761139">
                <a:moveTo>
                  <a:pt x="0" y="0"/>
                </a:moveTo>
                <a:lnTo>
                  <a:pt x="761139" y="0"/>
                </a:lnTo>
                <a:lnTo>
                  <a:pt x="761139" y="761139"/>
                </a:lnTo>
                <a:lnTo>
                  <a:pt x="0" y="761139"/>
                </a:lnTo>
                <a:lnTo>
                  <a:pt x="0" y="0"/>
                </a:lnTo>
                <a:close/>
              </a:path>
            </a:pathLst>
          </a:custGeom>
          <a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A8F0E87-92D4-0011-AA70-A500D208791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B2FA5801-150E-C899-6127-CFAF1CD2F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3F378744-A901-6ADA-E929-8DB7861C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7802B60-BF4A-CDA3-FA4B-4AAE85AD8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9555BF6-FE73-54DB-F75B-F9E0067B3159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3F4EA6D2-419C-90FD-7504-BA8C571B1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A707AB7-C96B-F8F8-7B5D-E410FAC55CB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E79C8A3E-3FB7-94BE-E472-C5837E7A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A6EB3B5-D27C-5B31-0BEC-8A9F7B860F31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212125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F742BEC2-9562-11AB-F073-B667AE80A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7A0C089-98F3-629E-08AA-1929F3569BE0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EC8A5B-E509-6E4C-B686-9F02261F04D4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2CFA2DA-AF00-05D4-BC86-2062F79C9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12FCF9C-EE4B-0344-9B16-62070233884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2" name="Slide Number Placeholder 20">
            <a:extLst>
              <a:ext uri="{FF2B5EF4-FFF2-40B4-BE49-F238E27FC236}">
                <a16:creationId xmlns:a16="http://schemas.microsoft.com/office/drawing/2014/main" id="{FC36BBE5-6B40-7891-087B-972C532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0CC8F-ED19-BB4C-E8CA-B6160895A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400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94FFD52-0EFF-4083-39C3-485C7C33D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97" y="1524000"/>
            <a:ext cx="5334001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C403EC7-045A-DF18-E97C-0B340EC15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0" y="594785"/>
            <a:ext cx="5257800" cy="51202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22D50F7D-AC8F-DFA7-B119-01FA90DB2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53340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7A3706-2523-BFD3-D98E-DE28BF4BD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4A4FC-4C7D-1F75-4518-FAE68A70D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276" y="609600"/>
            <a:ext cx="3200402" cy="12212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</a:t>
            </a:r>
            <a:br>
              <a:rPr lang="en-US"/>
            </a:br>
            <a:r>
              <a:rPr lang="en-US"/>
              <a:t>Team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129CF8F-0CA2-D515-E347-21AC18FD11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4953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376FD00F-D33F-9743-B1E9-6E8C846501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799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55E8B36D-DD41-DFA8-48B0-178F56127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4799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C5334660-C9F3-622C-545D-10ADF52ED3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759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180E18E0-8492-64F8-2998-740F80253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44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C3AD4421-B28E-27B7-8478-902FF662D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44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D0CB75D-DB4C-9878-4D21-A27F8F73E3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275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287ED7CB-862C-D9B4-203B-8660279581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260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AA4C705F-5D6D-21F2-BEB0-E3B43FFD6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7260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815110D9-7261-C370-3C3C-2222A71992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4953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7C676BED-6D3D-504F-36D1-4CA26ECC5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14799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id="{E55F4135-9CFE-FD09-F240-D4AD0F80DF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799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7" name="Picture Placeholder 41">
            <a:extLst>
              <a:ext uri="{FF2B5EF4-FFF2-40B4-BE49-F238E27FC236}">
                <a16:creationId xmlns:a16="http://schemas.microsoft.com/office/drawing/2014/main" id="{3CDE9CED-0F56-EFC6-620E-BC03A38CAE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3686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34ED788-9547-08B7-DFB4-460A7C6DEC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3532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6F53A90C-1CF9-C7BC-27AF-5B852F3D24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3532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60" name="Picture Placeholder 41">
            <a:extLst>
              <a:ext uri="{FF2B5EF4-FFF2-40B4-BE49-F238E27FC236}">
                <a16:creationId xmlns:a16="http://schemas.microsoft.com/office/drawing/2014/main" id="{0EA31EB1-98A7-DB3F-1EBC-29DE8E0053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02754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Text Placeholder 19">
            <a:extLst>
              <a:ext uri="{FF2B5EF4-FFF2-40B4-BE49-F238E27FC236}">
                <a16:creationId xmlns:a16="http://schemas.microsoft.com/office/drawing/2014/main" id="{F5CEC25A-7449-B0ED-C3BB-C8A6289B4D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72600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22BBF9BB-2B72-DEC8-1195-A9418D4AA4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72600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C16CE-5422-E097-D825-A4B4BD80D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543" y="6364575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543" y="594785"/>
            <a:ext cx="1082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43" y="1676400"/>
            <a:ext cx="10820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51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0A55A4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mucan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2F7D0D-0E6A-A16B-6207-C75884D10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6400" dirty="0"/>
              <a:t>GA Berlin, May 2026, Bianca Colleoni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6F7D2-7E13-25FB-80B7-D7FA417F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Samples availability and use</a:t>
            </a:r>
          </a:p>
        </p:txBody>
      </p:sp>
    </p:spTree>
    <p:extLst>
      <p:ext uri="{BB962C8B-B14F-4D97-AF65-F5344CB8AC3E}">
        <p14:creationId xmlns:p14="http://schemas.microsoft.com/office/powerpoint/2010/main" val="174667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ACC6168A-1EE8-A02B-747E-34ABAB26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409"/>
            <a:ext cx="12192000" cy="2263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65A0F-FBE0-5390-2B69-853EFD37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91" y="549985"/>
            <a:ext cx="10820399" cy="762000"/>
          </a:xfrm>
        </p:spPr>
        <p:txBody>
          <a:bodyPr/>
          <a:lstStyle/>
          <a:p>
            <a:r>
              <a:rPr lang="en-GB">
                <a:latin typeface="Source Sans Pro"/>
                <a:ea typeface="Source Sans Pro"/>
              </a:rPr>
              <a:t>Overview</a:t>
            </a:r>
            <a:r>
              <a:rPr lang="en-GB" dirty="0">
                <a:latin typeface="Source Sans Pro"/>
                <a:ea typeface="Source Sans Pro"/>
              </a:rPr>
              <a:t> of samples available per cohort 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1600">
                <a:latin typeface="Source Sans Pro"/>
                <a:ea typeface="Source Sans Pro"/>
              </a:rPr>
              <a:t>(cut off </a:t>
            </a:r>
            <a:r>
              <a:rPr lang="en-GB" sz="1600" dirty="0">
                <a:latin typeface="Source Sans Pro"/>
                <a:ea typeface="Source Sans Pro"/>
              </a:rPr>
              <a:t>April  2026)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184CD-FEA2-7A7B-D3E3-38D25FFC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4518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4518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02D20-0D0F-61B9-B5B6-BC436754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55" y="240721"/>
            <a:ext cx="1236245" cy="500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7837B-BB8C-94FC-8ADB-5D8E2DA1C484}"/>
              </a:ext>
            </a:extLst>
          </p:cNvPr>
          <p:cNvSpPr txBox="1"/>
          <p:nvPr/>
        </p:nvSpPr>
        <p:spPr>
          <a:xfrm>
            <a:off x="151608" y="4431611"/>
            <a:ext cx="117634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egoe UI"/>
                <a:ea typeface="Source Sans Pro"/>
                <a:cs typeface="Segoe UI"/>
              </a:rPr>
              <a:t>Samples will be stored until June 2028*. Unused samples will be destroyed.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Source Sans Pro"/>
              <a:cs typeface="Segoe UI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egoe UI"/>
                <a:ea typeface="Source Sans Pro"/>
                <a:cs typeface="Segoe UI"/>
              </a:rPr>
              <a:t>Now is the time to request your project!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egoe UI"/>
                <a:ea typeface="Source Sans Pro"/>
                <a:cs typeface="Segoe UI"/>
              </a:rPr>
              <a:t>To request access 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egoe UI"/>
                <a:ea typeface="Source Sans Pro"/>
                <a:cs typeface="Segoe UI"/>
              </a:rPr>
              <a:t>IMMUcan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egoe UI"/>
                <a:ea typeface="Source Sans Pro"/>
                <a:cs typeface="Segoe UI"/>
              </a:rPr>
              <a:t> data and/or samples, please use the online request form: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 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4"/>
              </a:rPr>
              <a:t>IMMUcan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4"/>
              </a:rPr>
              <a:t> - European immuno-oncology profiling platform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CC082-E4A3-268C-49C3-C5D8B108D57E}"/>
              </a:ext>
            </a:extLst>
          </p:cNvPr>
          <p:cNvSpPr txBox="1"/>
          <p:nvPr/>
        </p:nvSpPr>
        <p:spPr>
          <a:xfrm>
            <a:off x="5711093" y="6610678"/>
            <a:ext cx="44948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*to use PBMCs please complete your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 request form by 15/05/2026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EORTC colour palette">
      <a:dk1>
        <a:srgbClr val="47494F"/>
      </a:dk1>
      <a:lt1>
        <a:sysClr val="window" lastClr="FFFFFF"/>
      </a:lt1>
      <a:dk2>
        <a:srgbClr val="0A3D90"/>
      </a:dk2>
      <a:lt2>
        <a:srgbClr val="F9F9FB"/>
      </a:lt2>
      <a:accent1>
        <a:srgbClr val="0054A4"/>
      </a:accent1>
      <a:accent2>
        <a:srgbClr val="489EF0"/>
      </a:accent2>
      <a:accent3>
        <a:srgbClr val="D37FB0"/>
      </a:accent3>
      <a:accent4>
        <a:srgbClr val="E1F1FF"/>
      </a:accent4>
      <a:accent5>
        <a:srgbClr val="E4518F"/>
      </a:accent5>
      <a:accent6>
        <a:srgbClr val="3676B3"/>
      </a:accent6>
      <a:hlink>
        <a:srgbClr val="0472DB"/>
      </a:hlink>
      <a:folHlink>
        <a:srgbClr val="0A3D90"/>
      </a:folHlink>
    </a:clrScheme>
    <a:fontScheme name="EORTC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3B58D06-1E28-49CB-A8E0-5848C9D16222}" vid="{6EBE846C-23C9-4296-9FAF-DCD836164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Segoe UI</vt:lpstr>
      <vt:lpstr>Source Sans Pro</vt:lpstr>
      <vt:lpstr>1_Office Theme</vt:lpstr>
      <vt:lpstr>Samples availability and use</vt:lpstr>
      <vt:lpstr>Overview of samples available per cohort  (cut off April  2026)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Colleoni</dc:creator>
  <cp:lastModifiedBy>Bianca Colleoni</cp:lastModifiedBy>
  <cp:revision>3</cp:revision>
  <dcterms:created xsi:type="dcterms:W3CDTF">2026-05-08T13:48:38Z</dcterms:created>
  <dcterms:modified xsi:type="dcterms:W3CDTF">2026-05-08T13:55:13Z</dcterms:modified>
</cp:coreProperties>
</file>